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70" r:id="rId5"/>
    <p:sldMasterId id="2147483671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y="5143500" cx="9144000"/>
  <p:notesSz cx="7560000" cy="10692000"/>
  <p:embeddedFontLst>
    <p:embeddedFont>
      <p:font typeface="IBM Plex Sans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46">
          <p15:clr>
            <a:srgbClr val="A4A3A4"/>
          </p15:clr>
        </p15:guide>
        <p15:guide id="2" pos="5514">
          <p15:clr>
            <a:srgbClr val="A4A3A4"/>
          </p15:clr>
        </p15:guide>
        <p15:guide id="3" orient="horz" pos="144">
          <p15:clr>
            <a:srgbClr val="A4A3A4"/>
          </p15:clr>
        </p15:guide>
        <p15:guide id="4" orient="horz" pos="3109">
          <p15:clr>
            <a:srgbClr val="A4A3A4"/>
          </p15:clr>
        </p15:guide>
        <p15:guide id="5" pos="2880">
          <p15:clr>
            <a:srgbClr val="A4A3A4"/>
          </p15:clr>
        </p15:guide>
        <p15:guide id="6" orient="horz" pos="1274">
          <p15:clr>
            <a:srgbClr val="A4A3A4"/>
          </p15:clr>
        </p15:guide>
        <p15:guide id="7" pos="1911">
          <p15:clr>
            <a:srgbClr val="A4A3A4"/>
          </p15:clr>
        </p15:guide>
        <p15:guide id="8" pos="3894">
          <p15:clr>
            <a:srgbClr val="A4A3A4"/>
          </p15:clr>
        </p15:guide>
        <p15:guide id="9" pos="3676">
          <p15:clr>
            <a:srgbClr val="A4A3A4"/>
          </p15:clr>
        </p15:guide>
        <p15:guide id="10" pos="2032">
          <p15:clr>
            <a:srgbClr val="A4A3A4"/>
          </p15:clr>
        </p15:guide>
        <p15:guide id="11" pos="2525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144D2AFC-0D9B-46F9-AC12-A06F85372148}">
  <a:tblStyle styleId="{144D2AFC-0D9B-46F9-AC12-A06F8537214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6"/>
        <p:guide pos="5514"/>
        <p:guide pos="144" orient="horz"/>
        <p:guide pos="3109" orient="horz"/>
        <p:guide pos="2880"/>
        <p:guide pos="1274" orient="horz"/>
        <p:guide pos="1911"/>
        <p:guide pos="3894"/>
        <p:guide pos="3676"/>
        <p:guide pos="2032"/>
        <p:guide pos="252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11" Type="http://schemas.openxmlformats.org/officeDocument/2006/relationships/slide" Target="slides/slide4.xml"/><Relationship Id="rId22" Type="http://schemas.openxmlformats.org/officeDocument/2006/relationships/font" Target="fonts/IBMPlexSans-bold.fntdata"/><Relationship Id="rId10" Type="http://schemas.openxmlformats.org/officeDocument/2006/relationships/slide" Target="slides/slide3.xml"/><Relationship Id="rId21" Type="http://schemas.openxmlformats.org/officeDocument/2006/relationships/font" Target="fonts/IBMPlexSans-regular.fntdata"/><Relationship Id="rId13" Type="http://schemas.openxmlformats.org/officeDocument/2006/relationships/slide" Target="slides/slide6.xml"/><Relationship Id="rId24" Type="http://schemas.openxmlformats.org/officeDocument/2006/relationships/font" Target="fonts/IBMPlexSans-boldItalic.fntdata"/><Relationship Id="rId12" Type="http://schemas.openxmlformats.org/officeDocument/2006/relationships/slide" Target="slides/slide5.xml"/><Relationship Id="rId23" Type="http://schemas.openxmlformats.org/officeDocument/2006/relationships/font" Target="fonts/IBMPlexSans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2.xml"/><Relationship Id="rId6" Type="http://schemas.openxmlformats.org/officeDocument/2006/relationships/slideMaster" Target="slideMasters/slideMaster2.xml"/><Relationship Id="rId18" Type="http://schemas.openxmlformats.org/officeDocument/2006/relationships/slide" Target="slides/slide1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1cf90a455_0_1540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1cf90a455_0_15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60c670f8ba_0_159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60c670f8ba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60c670f8ba_0_168:notes"/>
          <p:cNvSpPr/>
          <p:nvPr>
            <p:ph idx="2" type="sldImg"/>
          </p:nvPr>
        </p:nvSpPr>
        <p:spPr>
          <a:xfrm>
            <a:off x="420355" y="801900"/>
            <a:ext cx="672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60c670f8ba_0_168:notes"/>
          <p:cNvSpPr txBox="1"/>
          <p:nvPr>
            <p:ph idx="1" type="body"/>
          </p:nvPr>
        </p:nvSpPr>
        <p:spPr>
          <a:xfrm>
            <a:off x="756000" y="5078700"/>
            <a:ext cx="60480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https://2017.ind.ie/ethical-design/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6027d6c3c2_0_36:notes"/>
          <p:cNvSpPr/>
          <p:nvPr>
            <p:ph idx="2" type="sldImg"/>
          </p:nvPr>
        </p:nvSpPr>
        <p:spPr>
          <a:xfrm>
            <a:off x="420355" y="801900"/>
            <a:ext cx="672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6027d6c3c2_0_36:notes"/>
          <p:cNvSpPr txBox="1"/>
          <p:nvPr>
            <p:ph idx="1" type="body"/>
          </p:nvPr>
        </p:nvSpPr>
        <p:spPr>
          <a:xfrm>
            <a:off x="756000" y="5078700"/>
            <a:ext cx="60480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https://2017.ind.ie/ethical-design/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60c670f8ba_0_177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60c670f8ba_0_1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60c670f8ba_0_0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60c670f8b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60c670f8ba_0_10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60c670f8b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60c670f8ba_0_215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60c670f8ba_0_2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60c670f8ba_0_223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60c670f8ba_0_2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60c670f8ba_0_46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60c670f8ba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https://2017.ind.ie/ethical-design/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60c670f8ba_0_244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60c670f8ba_0_2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60c670f8ba_0_252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60c670f8ba_0_2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https://2017.ind.ie/ethical-design/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60c670f8ba_0_151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60c670f8ba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72900" lIns="72900" spcFirstLastPara="1" rIns="72900" wrap="square" tIns="72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300"/>
              <a:buChar char="●"/>
              <a:defRPr sz="53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300"/>
              <a:buChar char="○"/>
              <a:defRPr sz="53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300"/>
              <a:buChar char="■"/>
              <a:defRPr sz="53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300"/>
              <a:buChar char="●"/>
              <a:defRPr sz="53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300"/>
              <a:buChar char="○"/>
              <a:defRPr sz="53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300"/>
              <a:buChar char="■"/>
              <a:defRPr sz="53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300"/>
              <a:buChar char="●"/>
              <a:defRPr sz="53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300"/>
              <a:buChar char="○"/>
              <a:defRPr sz="53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300"/>
              <a:buChar char="■"/>
              <a:defRPr sz="5300"/>
            </a:lvl9pPr>
          </a:lstStyle>
          <a:p/>
        </p:txBody>
      </p:sp>
      <p:sp>
        <p:nvSpPr>
          <p:cNvPr id="54" name="Google Shape;54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900" lIns="72900" spcFirstLastPara="1" rIns="72900" wrap="square" tIns="729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9pPr>
          </a:lstStyle>
          <a:p/>
        </p:txBody>
      </p:sp>
      <p:sp>
        <p:nvSpPr>
          <p:cNvPr id="55" name="Google Shape;55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900" lIns="72900" spcFirstLastPara="1" rIns="72900" wrap="square" tIns="72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700"/>
              <a:buChar char="●"/>
              <a:defRPr sz="37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700"/>
              <a:buChar char="○"/>
              <a:defRPr sz="37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700"/>
              <a:buChar char="■"/>
              <a:defRPr sz="37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700"/>
              <a:buChar char="●"/>
              <a:defRPr sz="37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700"/>
              <a:buChar char="○"/>
              <a:defRPr sz="37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700"/>
              <a:buChar char="■"/>
              <a:defRPr sz="37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700"/>
              <a:buChar char="●"/>
              <a:defRPr sz="37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700"/>
              <a:buChar char="○"/>
              <a:defRPr sz="37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700"/>
              <a:buChar char="■"/>
              <a:defRPr sz="3700"/>
            </a:lvl9pPr>
          </a:lstStyle>
          <a:p/>
        </p:txBody>
      </p:sp>
      <p:sp>
        <p:nvSpPr>
          <p:cNvPr id="58" name="Google Shape;58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900" lIns="72900" spcFirstLastPara="1" rIns="72900" wrap="square" tIns="72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  <p:sp>
        <p:nvSpPr>
          <p:cNvPr id="61" name="Google Shape;61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900" lIns="72900" spcFirstLastPara="1" rIns="72900" wrap="square" tIns="72900">
            <a:noAutofit/>
          </a:bodyPr>
          <a:lstStyle>
            <a:lvl1pPr indent="-298450" lvl="0" marL="4572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  <p:sp>
        <p:nvSpPr>
          <p:cNvPr id="62" name="Google Shape;62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900" lIns="72900" spcFirstLastPara="1" rIns="72900" wrap="square" tIns="72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  <p:sp>
        <p:nvSpPr>
          <p:cNvPr id="65" name="Google Shape;65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900" lIns="72900" spcFirstLastPara="1" rIns="72900" wrap="square" tIns="72900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6" name="Google Shape;66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900" lIns="72900" spcFirstLastPara="1" rIns="72900" wrap="square" tIns="72900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900" lIns="72900" spcFirstLastPara="1" rIns="72900" wrap="square" tIns="72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  <p:sp>
        <p:nvSpPr>
          <p:cNvPr id="70" name="Google Shape;70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72900" lIns="72900" spcFirstLastPara="1" rIns="72900" wrap="square" tIns="72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73" name="Google Shape;73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900" lIns="72900" spcFirstLastPara="1" rIns="72900" wrap="square" tIns="72900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4" name="Google Shape;74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900" lIns="72900" spcFirstLastPara="1" rIns="72900" wrap="square" tIns="72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900"/>
              <a:buChar char="●"/>
              <a:defRPr sz="4900"/>
            </a:lvl1pPr>
            <a:lvl2pPr lvl="1" rtl="0">
              <a:spcBef>
                <a:spcPts val="0"/>
              </a:spcBef>
              <a:spcAft>
                <a:spcPts val="0"/>
              </a:spcAft>
              <a:buSzPts val="4900"/>
              <a:buChar char="○"/>
              <a:defRPr sz="4900"/>
            </a:lvl2pPr>
            <a:lvl3pPr lvl="2" rtl="0">
              <a:spcBef>
                <a:spcPts val="0"/>
              </a:spcBef>
              <a:spcAft>
                <a:spcPts val="0"/>
              </a:spcAft>
              <a:buSzPts val="4900"/>
              <a:buChar char="■"/>
              <a:defRPr sz="4900"/>
            </a:lvl3pPr>
            <a:lvl4pPr lvl="3" rtl="0">
              <a:spcBef>
                <a:spcPts val="0"/>
              </a:spcBef>
              <a:spcAft>
                <a:spcPts val="0"/>
              </a:spcAft>
              <a:buSzPts val="4900"/>
              <a:buChar char="●"/>
              <a:defRPr sz="4900"/>
            </a:lvl4pPr>
            <a:lvl5pPr lvl="4" rtl="0">
              <a:spcBef>
                <a:spcPts val="0"/>
              </a:spcBef>
              <a:spcAft>
                <a:spcPts val="0"/>
              </a:spcAft>
              <a:buSzPts val="4900"/>
              <a:buChar char="○"/>
              <a:defRPr sz="4900"/>
            </a:lvl5pPr>
            <a:lvl6pPr lvl="5" rtl="0">
              <a:spcBef>
                <a:spcPts val="0"/>
              </a:spcBef>
              <a:spcAft>
                <a:spcPts val="0"/>
              </a:spcAft>
              <a:buSzPts val="4900"/>
              <a:buChar char="■"/>
              <a:defRPr sz="4900"/>
            </a:lvl6pPr>
            <a:lvl7pPr lvl="6" rtl="0">
              <a:spcBef>
                <a:spcPts val="0"/>
              </a:spcBef>
              <a:spcAft>
                <a:spcPts val="0"/>
              </a:spcAft>
              <a:buSzPts val="4900"/>
              <a:buChar char="●"/>
              <a:defRPr sz="4900"/>
            </a:lvl7pPr>
            <a:lvl8pPr lvl="7" rtl="0">
              <a:spcBef>
                <a:spcPts val="0"/>
              </a:spcBef>
              <a:spcAft>
                <a:spcPts val="0"/>
              </a:spcAft>
              <a:buSzPts val="4900"/>
              <a:buChar char="○"/>
              <a:defRPr sz="4900"/>
            </a:lvl8pPr>
            <a:lvl9pPr lvl="8" rtl="0">
              <a:spcBef>
                <a:spcPts val="0"/>
              </a:spcBef>
              <a:spcAft>
                <a:spcPts val="0"/>
              </a:spcAft>
              <a:buSzPts val="4900"/>
              <a:buChar char="■"/>
              <a:defRPr sz="4900"/>
            </a:lvl9pPr>
          </a:lstStyle>
          <a:p/>
        </p:txBody>
      </p:sp>
      <p:sp>
        <p:nvSpPr>
          <p:cNvPr id="77" name="Google Shape;77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72900" lIns="72900" spcFirstLastPara="1" rIns="72900" wrap="square" tIns="72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9pPr>
          </a:lstStyle>
          <a:p/>
        </p:txBody>
      </p:sp>
      <p:sp>
        <p:nvSpPr>
          <p:cNvPr id="81" name="Google Shape;81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900" lIns="72900" spcFirstLastPara="1" rIns="72900" wrap="square" tIns="729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/>
        </p:txBody>
      </p:sp>
      <p:sp>
        <p:nvSpPr>
          <p:cNvPr id="82" name="Google Shape;82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900" lIns="72900" spcFirstLastPara="1" rIns="72900" wrap="square" tIns="72900">
            <a:noAutofit/>
          </a:bodyPr>
          <a:lstStyle>
            <a:lvl1pPr indent="-298450" lvl="0" marL="4572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  <p:sp>
        <p:nvSpPr>
          <p:cNvPr id="83" name="Google Shape;83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900" lIns="72900" spcFirstLastPara="1" rIns="72900" wrap="square" tIns="72900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</a:lstStyle>
          <a:p/>
        </p:txBody>
      </p:sp>
      <p:sp>
        <p:nvSpPr>
          <p:cNvPr id="86" name="Google Shape;86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72900" lIns="72900" spcFirstLastPara="1" rIns="72900" wrap="square" tIns="72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100"/>
              <a:buChar char="●"/>
              <a:defRPr sz="12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100"/>
              <a:buChar char="○"/>
              <a:defRPr sz="121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100"/>
              <a:buChar char="■"/>
              <a:defRPr sz="121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100"/>
              <a:buChar char="●"/>
              <a:defRPr sz="121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100"/>
              <a:buChar char="○"/>
              <a:defRPr sz="121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100"/>
              <a:buChar char="■"/>
              <a:defRPr sz="121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100"/>
              <a:buChar char="●"/>
              <a:defRPr sz="121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100"/>
              <a:buChar char="○"/>
              <a:defRPr sz="121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100"/>
              <a:buChar char="■"/>
              <a:defRPr sz="12100"/>
            </a:lvl9pPr>
          </a:lstStyle>
          <a:p>
            <a:r>
              <a:t>xx%</a:t>
            </a:r>
          </a:p>
        </p:txBody>
      </p:sp>
      <p:sp>
        <p:nvSpPr>
          <p:cNvPr id="89" name="Google Shape;89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900" lIns="72900" spcFirstLastPara="1" rIns="72900" wrap="square" tIns="72900">
            <a:noAutofit/>
          </a:bodyPr>
          <a:lstStyle>
            <a:lvl1pPr indent="-298450" lvl="0" marL="457200" rtl="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 rtl="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 rtl="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 rtl="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  <p:sp>
        <p:nvSpPr>
          <p:cNvPr id="90" name="Google Shape;90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2475" lIns="92475" spcFirstLastPara="1" rIns="92475" wrap="square" tIns="924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2475" lIns="92475" spcFirstLastPara="1" rIns="92475" wrap="square" tIns="9247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2475" lIns="92475" spcFirstLastPara="1" rIns="92475" wrap="square" tIns="9247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2475" lIns="92475" spcFirstLastPara="1" rIns="92475" wrap="square" tIns="9247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hyperlink" Target="https://ethics.org.au/ethical-by-design/" TargetMode="External"/><Relationship Id="rId6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hyperlink" Target="https://2017.ind.ie/ethical-design/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5"/>
          <p:cNvSpPr/>
          <p:nvPr/>
        </p:nvSpPr>
        <p:spPr>
          <a:xfrm>
            <a:off x="0" y="-200"/>
            <a:ext cx="9144000" cy="51435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3C78D8"/>
              </a:solidFill>
            </a:endParaRPr>
          </a:p>
        </p:txBody>
      </p:sp>
      <p:sp>
        <p:nvSpPr>
          <p:cNvPr id="98" name="Google Shape;98;p25"/>
          <p:cNvSpPr txBox="1"/>
          <p:nvPr>
            <p:ph type="title"/>
          </p:nvPr>
        </p:nvSpPr>
        <p:spPr>
          <a:xfrm>
            <a:off x="391000" y="1988225"/>
            <a:ext cx="6733500" cy="7557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Design &amp; Ethics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99" name="Google Shape;99;p25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0" name="Google Shape;100;p25"/>
          <p:cNvGrpSpPr/>
          <p:nvPr/>
        </p:nvGrpSpPr>
        <p:grpSpPr>
          <a:xfrm>
            <a:off x="7462201" y="4812275"/>
            <a:ext cx="1068403" cy="288299"/>
            <a:chOff x="7462201" y="4812275"/>
            <a:chExt cx="1068403" cy="288299"/>
          </a:xfrm>
        </p:grpSpPr>
        <p:pic>
          <p:nvPicPr>
            <p:cNvPr id="101" name="Google Shape;101;p2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20" cy="2882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2" name="Google Shape;102;p2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4"/>
          <p:cNvSpPr txBox="1"/>
          <p:nvPr>
            <p:ph idx="1" type="body"/>
          </p:nvPr>
        </p:nvSpPr>
        <p:spPr>
          <a:xfrm>
            <a:off x="391000" y="2220450"/>
            <a:ext cx="7584900" cy="7026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SOME OTHER FRAMEWORKS &amp; RESOURCES</a:t>
            </a:r>
            <a:endParaRPr b="1" sz="24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88" name="Google Shape;188;p34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89" name="Google Shape;189;p34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190" name="Google Shape;190;p3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1" name="Google Shape;191;p3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5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97" name="Google Shape;197;p35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198" name="Google Shape;198;p3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9" name="Google Shape;199;p3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00" name="Google Shape;200;p35"/>
          <p:cNvSpPr txBox="1"/>
          <p:nvPr/>
        </p:nvSpPr>
        <p:spPr>
          <a:xfrm>
            <a:off x="3072000" y="4711125"/>
            <a:ext cx="3000000" cy="4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Source: </a:t>
            </a:r>
            <a:r>
              <a:rPr lang="en" sz="1100" u="sng">
                <a:solidFill>
                  <a:schemeClr val="hlink"/>
                </a:solidFill>
                <a:hlinkClick r:id="rId5"/>
              </a:rPr>
              <a:t>https://ethics.org.au/ethical-by-design/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</a:endParaRPr>
          </a:p>
        </p:txBody>
      </p:sp>
      <p:pic>
        <p:nvPicPr>
          <p:cNvPr id="201" name="Google Shape;201;p3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18575" y="437725"/>
            <a:ext cx="6106852" cy="41106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6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07" name="Google Shape;207;p36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208" name="Google Shape;208;p3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" name="Google Shape;209;p36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10" name="Google Shape;210;p36"/>
          <p:cNvPicPr preferRelativeResize="0"/>
          <p:nvPr/>
        </p:nvPicPr>
        <p:blipFill rotWithShape="1">
          <a:blip r:embed="rId5">
            <a:alphaModFix/>
          </a:blip>
          <a:srcRect b="8026" l="31350" r="32746" t="16112"/>
          <a:stretch/>
        </p:blipFill>
        <p:spPr>
          <a:xfrm>
            <a:off x="2787350" y="355862"/>
            <a:ext cx="3569299" cy="4242526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36"/>
          <p:cNvSpPr txBox="1"/>
          <p:nvPr/>
        </p:nvSpPr>
        <p:spPr>
          <a:xfrm>
            <a:off x="3072000" y="4711125"/>
            <a:ext cx="3000000" cy="4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Source: </a:t>
            </a:r>
            <a:r>
              <a:rPr lang="en" sz="800" u="sng">
                <a:solidFill>
                  <a:schemeClr val="hlink"/>
                </a:solidFill>
                <a:hlinkClick r:id="rId6"/>
              </a:rPr>
              <a:t>https://2017.ind.ie/ethical-design/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7"/>
          <p:cNvSpPr/>
          <p:nvPr/>
        </p:nvSpPr>
        <p:spPr>
          <a:xfrm>
            <a:off x="0" y="-200"/>
            <a:ext cx="9144000" cy="51435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3C78D8"/>
              </a:solidFill>
            </a:endParaRPr>
          </a:p>
        </p:txBody>
      </p:sp>
      <p:sp>
        <p:nvSpPr>
          <p:cNvPr id="217" name="Google Shape;217;p37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18" name="Google Shape;218;p37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219" name="Google Shape;219;p3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0" name="Google Shape;220;p3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6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6"/>
          <p:cNvSpPr txBox="1"/>
          <p:nvPr/>
        </p:nvSpPr>
        <p:spPr>
          <a:xfrm>
            <a:off x="1152000" y="1465500"/>
            <a:ext cx="6840300" cy="221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800">
                <a:latin typeface="IBM Plex Sans"/>
                <a:ea typeface="IBM Plex Sans"/>
                <a:cs typeface="IBM Plex Sans"/>
                <a:sym typeface="IBM Plex Sans"/>
              </a:rPr>
              <a:t>There are professions more harmful than industrial design but only a few of them. Advertising design, in persuading people to buy things they don`t need, with money they don`t have, in order to impress others who don`t care, is probably the phoniest field in existence today.</a:t>
            </a:r>
            <a:endParaRPr b="1" i="1" sz="18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- Victor Papanek | Design for the Real World</a:t>
            </a:r>
            <a:r>
              <a:rPr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b="1" i="1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109" name="Google Shape;109;p26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110" name="Google Shape;110;p2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1" name="Google Shape;111;p26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7"/>
          <p:cNvSpPr txBox="1"/>
          <p:nvPr>
            <p:ph idx="1" type="body"/>
          </p:nvPr>
        </p:nvSpPr>
        <p:spPr>
          <a:xfrm>
            <a:off x="391000" y="967500"/>
            <a:ext cx="6139500" cy="32085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DESIGN HAS THE POWER TO INFLUENCE. IT THEREFORE COMES WITH GREAT RESPONSIBILITY.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NUDGE, SWITCH, HOOK, GAMIFICATION, DESIGN WITH INTENT etc. ARE JUST SOME TOOLS TO EFFECT BEHAVIORS.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17" name="Google Shape;117;p27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8" name="Google Shape;118;p27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119" name="Google Shape;119;p2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0" name="Google Shape;120;p2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8"/>
          <p:cNvSpPr txBox="1"/>
          <p:nvPr>
            <p:ph idx="1" type="body"/>
          </p:nvPr>
        </p:nvSpPr>
        <p:spPr>
          <a:xfrm>
            <a:off x="391000" y="1635750"/>
            <a:ext cx="6983700" cy="18720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THAT’S WHERE HUMAN-CENTERED DESIGN AIMS TO BE DIFFERENT.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26" name="Google Shape;126;p28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7" name="Google Shape;127;p28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128" name="Google Shape;128;p28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9" name="Google Shape;129;p28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9"/>
          <p:cNvSpPr/>
          <p:nvPr/>
        </p:nvSpPr>
        <p:spPr>
          <a:xfrm>
            <a:off x="0" y="-200"/>
            <a:ext cx="9144000" cy="5143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3C78D8"/>
              </a:solidFill>
            </a:endParaRPr>
          </a:p>
        </p:txBody>
      </p:sp>
      <p:sp>
        <p:nvSpPr>
          <p:cNvPr id="135" name="Google Shape;135;p29"/>
          <p:cNvSpPr txBox="1"/>
          <p:nvPr>
            <p:ph idx="1" type="body"/>
          </p:nvPr>
        </p:nvSpPr>
        <p:spPr>
          <a:xfrm>
            <a:off x="391000" y="1549475"/>
            <a:ext cx="2776200" cy="2217900"/>
          </a:xfrm>
          <a:prstGeom prst="rect">
            <a:avLst/>
          </a:prstGeom>
          <a:solidFill>
            <a:srgbClr val="3C78D8"/>
          </a:solidFill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C9DAF8"/>
                </a:solidFill>
                <a:latin typeface="IBM Plex Sans"/>
                <a:ea typeface="IBM Plex Sans"/>
                <a:cs typeface="IBM Plex Sans"/>
                <a:sym typeface="IBM Plex Sans"/>
              </a:rPr>
              <a:t>EMPATHY</a:t>
            </a:r>
            <a:endParaRPr b="1" sz="2400">
              <a:solidFill>
                <a:srgbClr val="C9DAF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 quality of understanding someone’s joys, pains and anxieties without judging them. The commitment to making time and effort understand someone’s context first hand.</a:t>
            </a:r>
            <a:endParaRPr b="1">
              <a:solidFill>
                <a:srgbClr val="FFFFFF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FFFF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36" name="Google Shape;136;p29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29"/>
          <p:cNvSpPr txBox="1"/>
          <p:nvPr>
            <p:ph type="title"/>
          </p:nvPr>
        </p:nvSpPr>
        <p:spPr>
          <a:xfrm>
            <a:off x="362489" y="4834505"/>
            <a:ext cx="4216500" cy="2664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b="1" lang="en" sz="5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138" name="Google Shape;138;p29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139" name="Google Shape;139;p2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0" name="Google Shape;140;p29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1" name="Google Shape;141;p29"/>
          <p:cNvSpPr txBox="1"/>
          <p:nvPr>
            <p:ph idx="1" type="body"/>
          </p:nvPr>
        </p:nvSpPr>
        <p:spPr>
          <a:xfrm>
            <a:off x="3239815" y="1549475"/>
            <a:ext cx="2776200" cy="2217900"/>
          </a:xfrm>
          <a:prstGeom prst="rect">
            <a:avLst/>
          </a:prstGeom>
          <a:solidFill>
            <a:srgbClr val="3C78D8"/>
          </a:solidFill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C9DAF8"/>
                </a:solidFill>
                <a:latin typeface="IBM Plex Sans"/>
                <a:ea typeface="IBM Plex Sans"/>
                <a:cs typeface="IBM Plex Sans"/>
                <a:sym typeface="IBM Plex Sans"/>
              </a:rPr>
              <a:t>EXPERIENCE CENTERED</a:t>
            </a:r>
            <a:endParaRPr b="1" sz="2400">
              <a:solidFill>
                <a:srgbClr val="C9DAF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 quality of thinking of solutions as end to end journeys that people go through, and a desire to elevate moments.</a:t>
            </a:r>
            <a:endParaRPr>
              <a:solidFill>
                <a:srgbClr val="FFFFFF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FFFF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FFFF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42" name="Google Shape;142;p29"/>
          <p:cNvSpPr txBox="1"/>
          <p:nvPr>
            <p:ph idx="1" type="body"/>
          </p:nvPr>
        </p:nvSpPr>
        <p:spPr>
          <a:xfrm>
            <a:off x="6092215" y="1549475"/>
            <a:ext cx="2776200" cy="2217900"/>
          </a:xfrm>
          <a:prstGeom prst="rect">
            <a:avLst/>
          </a:prstGeom>
          <a:solidFill>
            <a:srgbClr val="3C78D8"/>
          </a:solidFill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C9DAF8"/>
                </a:solidFill>
                <a:latin typeface="IBM Plex Sans"/>
                <a:ea typeface="IBM Plex Sans"/>
                <a:cs typeface="IBM Plex Sans"/>
                <a:sym typeface="IBM Plex Sans"/>
              </a:rPr>
              <a:t>PARTICIPATORY</a:t>
            </a:r>
            <a:endParaRPr b="1" sz="2400">
              <a:solidFill>
                <a:srgbClr val="C9DAF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 quality of including diverse opinions and skills in the process of identifying, building and assessing solutions. </a:t>
            </a:r>
            <a:endParaRPr b="1">
              <a:solidFill>
                <a:srgbClr val="FFFFFF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FFFF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FFFF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FFFF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43" name="Google Shape;143;p29"/>
          <p:cNvSpPr txBox="1"/>
          <p:nvPr/>
        </p:nvSpPr>
        <p:spPr>
          <a:xfrm>
            <a:off x="391000" y="842675"/>
            <a:ext cx="57714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BE GUIDED BY THESE QUALITIES..</a:t>
            </a:r>
            <a:endParaRPr sz="24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0"/>
          <p:cNvSpPr txBox="1"/>
          <p:nvPr>
            <p:ph idx="1" type="body"/>
          </p:nvPr>
        </p:nvSpPr>
        <p:spPr>
          <a:xfrm>
            <a:off x="547750" y="1294500"/>
            <a:ext cx="7922400" cy="30225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SOME TYPICAL ETHICAL DILEMMAS </a:t>
            </a:r>
            <a:endParaRPr sz="24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IBM Plex Sans"/>
              <a:buChar char="●"/>
            </a:pPr>
            <a:r>
              <a:rPr lang="en" sz="14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Where is the line between collecting data and breaching privacy and trust?</a:t>
            </a:r>
            <a:endParaRPr sz="14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IBM Plex Sans"/>
              <a:buChar char="●"/>
            </a:pPr>
            <a:r>
              <a:rPr lang="en" sz="14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Where is the line between building habitual use and encouraging user addiction?</a:t>
            </a:r>
            <a:endParaRPr sz="14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BM Plex Sans"/>
              <a:buChar char="●"/>
            </a:pPr>
            <a:r>
              <a:rPr lang="en" sz="1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Where is the line between letting users customise experience (like notifications), and providing standard non-negotiables?</a:t>
            </a:r>
            <a:endParaRPr sz="14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BM Plex Sans"/>
              <a:buChar char="●"/>
            </a:pPr>
            <a:r>
              <a:rPr lang="en" sz="1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Where is the line between revenue generation and encouraging consumers to spend their time, energy and money on things they may not always need?</a:t>
            </a:r>
            <a:endParaRPr sz="14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THESE ARE JUST SOME QUESTIONS...</a:t>
            </a:r>
            <a:endParaRPr b="1" sz="14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49" name="Google Shape;149;p30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30"/>
          <p:cNvSpPr txBox="1"/>
          <p:nvPr>
            <p:ph type="title"/>
          </p:nvPr>
        </p:nvSpPr>
        <p:spPr>
          <a:xfrm>
            <a:off x="362489" y="4834505"/>
            <a:ext cx="4216500" cy="2664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FINANCIAL INNOVATION LAB</a:t>
            </a:r>
            <a:r>
              <a:rPr b="1" lang="en" sz="5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| BOOTCAMP TWO 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51" name="Google Shape;151;p30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52" name="Google Shape;152;p30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153" name="Google Shape;153;p3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4" name="Google Shape;154;p30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1"/>
          <p:cNvSpPr txBox="1"/>
          <p:nvPr>
            <p:ph idx="1" type="body"/>
          </p:nvPr>
        </p:nvSpPr>
        <p:spPr>
          <a:xfrm>
            <a:off x="150" y="1874250"/>
            <a:ext cx="9144000" cy="1395000"/>
          </a:xfrm>
          <a:prstGeom prst="rect">
            <a:avLst/>
          </a:prstGeom>
          <a:solidFill>
            <a:srgbClr val="6D9EEB"/>
          </a:solidFill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HOW DOES ONE KNOW IF ITS A DILEMMA OR NOT?</a:t>
            </a:r>
            <a:endParaRPr b="1" sz="3600">
              <a:solidFill>
                <a:srgbClr val="FFFFFF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60" name="Google Shape;160;p31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61" name="Google Shape;161;p31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162" name="Google Shape;162;p3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3" name="Google Shape;163;p3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8" name="Google Shape;168;p32"/>
          <p:cNvGraphicFramePr/>
          <p:nvPr/>
        </p:nvGraphicFramePr>
        <p:xfrm>
          <a:off x="2087704" y="130802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{144D2AFC-0D9B-46F9-AC12-A06F85372148}</a:tableStyleId>
              </a:tblPr>
              <a:tblGrid>
                <a:gridCol w="1563575"/>
                <a:gridCol w="1563575"/>
                <a:gridCol w="1563575"/>
              </a:tblGrid>
              <a:tr h="365275"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3C78D8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Ethical Decision Matrix</a:t>
                      </a:r>
                      <a:endParaRPr sz="10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50" marB="62250" marR="78200" marL="78200">
                    <a:solidFill>
                      <a:srgbClr val="FFFFFF"/>
                    </a:solidFill>
                  </a:tcPr>
                </a:tc>
                <a:tc hMerge="1"/>
                <a:tc hMerge="1"/>
              </a:tr>
              <a:tr h="6513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Good for User</a:t>
                      </a:r>
                      <a:endParaRPr sz="9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50" marB="62250" marR="78200" marL="7820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lang="en" sz="8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Tailor for Business</a:t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50" marB="62250" marR="78200" marL="7820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Adopt Immediately</a:t>
                      </a:r>
                      <a:endParaRPr sz="8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50" marB="62250" marR="78200" marL="78200" anchor="ctr">
                    <a:solidFill>
                      <a:srgbClr val="FFFFFF"/>
                    </a:solidFill>
                  </a:tcPr>
                </a:tc>
              </a:tr>
              <a:tr h="5360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Bad for User</a:t>
                      </a:r>
                      <a:endParaRPr b="1" sz="10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50" marB="62250" marR="78200" marL="7820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Avoid Immediately</a:t>
                      </a:r>
                      <a:endParaRPr b="1"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50" marB="62250" marR="78200" marL="7820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Tailor for User</a:t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50" marB="62250" marR="78200" marL="78200" anchor="ctr">
                    <a:solidFill>
                      <a:srgbClr val="FFFFFF"/>
                    </a:solidFill>
                  </a:tcPr>
                </a:tc>
              </a:tr>
              <a:tr h="4916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50" marB="62250" marR="78200" marL="7820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Bad for Business</a:t>
                      </a:r>
                      <a:endParaRPr b="1" sz="10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50" marB="62250" marR="78200" marL="7820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Good for Business</a:t>
                      </a:r>
                      <a:endParaRPr sz="9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50" marB="62250" marR="78200" marL="78200" anchor="ctr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69" name="Google Shape;169;p32"/>
          <p:cNvSpPr txBox="1"/>
          <p:nvPr>
            <p:ph idx="1" type="body"/>
          </p:nvPr>
        </p:nvSpPr>
        <p:spPr>
          <a:xfrm>
            <a:off x="467063" y="3839275"/>
            <a:ext cx="7932000" cy="4302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CONSIDER THIS SIMPLE FRAMEWORK NEXT TIME YOU ARE FACED WITH A CHALLENGE</a:t>
            </a:r>
            <a:endParaRPr b="1" sz="14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70" name="Google Shape;170;p32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71" name="Google Shape;171;p32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172" name="Google Shape;172;p3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3" name="Google Shape;173;p32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3"/>
          <p:cNvSpPr txBox="1"/>
          <p:nvPr>
            <p:ph idx="1" type="body"/>
          </p:nvPr>
        </p:nvSpPr>
        <p:spPr>
          <a:xfrm>
            <a:off x="391000" y="1257450"/>
            <a:ext cx="7171200" cy="28953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WHERE AND WHEN HAVE YOU FELT AN ETHICAL DILEMMA IN YOUR BUSINESS OR ORGANISATION?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HOW DID YOU TACKLE IT? WHAT CAN WE ALL LEARN FROM YOUR EXPERIENCES?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79" name="Google Shape;179;p33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80" name="Google Shape;180;p33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181" name="Google Shape;181;p3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2" name="Google Shape;182;p3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